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5" r:id="rId2"/>
    <p:sldId id="276" r:id="rId3"/>
    <p:sldId id="277" r:id="rId4"/>
    <p:sldId id="278" r:id="rId5"/>
    <p:sldId id="280" r:id="rId6"/>
    <p:sldId id="279" r:id="rId7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9C6"/>
    <a:srgbClr val="00FFFF"/>
    <a:srgbClr val="FFFFCC"/>
    <a:srgbClr val="FFFF99"/>
    <a:srgbClr val="FFFF66"/>
    <a:srgbClr val="99FF99"/>
    <a:srgbClr val="4BF030"/>
    <a:srgbClr val="0000FF"/>
    <a:srgbClr val="FFFF00"/>
    <a:srgbClr val="1E9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47" autoAdjust="0"/>
  </p:normalViewPr>
  <p:slideViewPr>
    <p:cSldViewPr>
      <p:cViewPr varScale="1">
        <p:scale>
          <a:sx n="49" d="100"/>
          <a:sy n="49" d="100"/>
        </p:scale>
        <p:origin x="233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BEFE7-C5FD-420E-AC8D-E44DD7AEB6E4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46E-1E8D-4899-8129-5FAA1C3CAAC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446E-1E8D-4899-8129-5FAA1C3CAAC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619-52FE-47D4-9D22-6E5C6FF27A7B}" type="datetime1">
              <a:rPr lang="it-IT" smtClean="0"/>
              <a:pPr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8B7E-E495-4D5F-A49B-E146799C2C6B}" type="datetime1">
              <a:rPr lang="it-IT" smtClean="0"/>
              <a:pPr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44B3-BCA7-4AA1-84B1-352E985379C1}" type="datetime1">
              <a:rPr lang="it-IT" smtClean="0"/>
              <a:pPr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6207-5DDE-4963-8709-F0C7803820BA}" type="datetime1">
              <a:rPr lang="it-IT" smtClean="0"/>
              <a:pPr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05D1-3EF3-49B5-955A-E737ED90C090}" type="datetime1">
              <a:rPr lang="it-IT" smtClean="0"/>
              <a:pPr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3ABF-FEC3-4DF4-8831-2D376347EA2A}" type="datetime1">
              <a:rPr lang="it-IT" smtClean="0"/>
              <a:pPr/>
              <a:t>08/05/2019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631A-AD47-4D66-87B4-2202F61F08FE}" type="datetime1">
              <a:rPr lang="it-IT" smtClean="0"/>
              <a:pPr/>
              <a:t>08/05/2019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B072-D187-4690-91B2-BB92692BB784}" type="datetime1">
              <a:rPr lang="it-IT" smtClean="0"/>
              <a:pPr/>
              <a:t>08/05/2019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CA5E-EE7F-4214-A954-8B43B4842D0A}" type="datetime1">
              <a:rPr lang="it-IT" smtClean="0"/>
              <a:pPr/>
              <a:t>08/05/2019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FD8C-A70A-4D04-B04A-4920AA602875}" type="datetime1">
              <a:rPr lang="it-IT" smtClean="0"/>
              <a:pPr/>
              <a:t>08/05/2019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CE92-FDBB-4DD9-BAE6-470672400AE1}" type="datetime1">
              <a:rPr lang="it-IT" smtClean="0"/>
              <a:pPr/>
              <a:t>08/05/2019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AF99-BDFF-443B-9B4C-7D0CF2C2CA71}" type="datetime1">
              <a:rPr lang="it-IT" smtClean="0"/>
              <a:pPr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A8781-B3D7-4CFF-88D0-6D1D4C8DCCE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desi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882" b="15588"/>
          <a:stretch>
            <a:fillRect/>
          </a:stretch>
        </p:blipFill>
        <p:spPr>
          <a:xfrm>
            <a:off x="2132856" y="1835696"/>
            <a:ext cx="2376264" cy="933211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640" y="107504"/>
            <a:ext cx="6408712" cy="3024336"/>
          </a:xfrm>
        </p:spPr>
        <p:txBody>
          <a:bodyPr>
            <a:normAutofit/>
          </a:bodyPr>
          <a:lstStyle/>
          <a:p>
            <a:r>
              <a:rPr lang="it-IT" sz="32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TUTTI IN BICICLETTA </a:t>
            </a:r>
            <a:r>
              <a:rPr lang="it-IT" sz="3200" b="1" dirty="0" err="1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CON…</a:t>
            </a:r>
            <a:endParaRPr lang="it-IT" sz="32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20688" y="323528"/>
            <a:ext cx="5688632" cy="646331"/>
          </a:xfrm>
          <a:prstGeom prst="rect">
            <a:avLst/>
          </a:prstGeom>
          <a:solidFill>
            <a:srgbClr val="4BF0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La Scuola Cornelia dell’IC via Ormea di Roma partecipa al Progetto </a:t>
            </a:r>
            <a:r>
              <a:rPr lang="it-IT" b="1" dirty="0" err="1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DE.SI.RE</a:t>
            </a:r>
            <a:r>
              <a:rPr lang="it-IT" dirty="0"/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32656" y="3131840"/>
            <a:ext cx="6336704" cy="2308324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indent="457200" algn="just"/>
            <a:r>
              <a:rPr lang="it-IT" sz="1600" dirty="0">
                <a:latin typeface="Comic Sans MS" pitchFamily="66" charset="0"/>
              </a:rPr>
              <a:t>La </a:t>
            </a:r>
            <a:r>
              <a:rPr lang="it-IT" sz="1600" b="1" dirty="0">
                <a:latin typeface="Comic Sans MS" pitchFamily="66" charset="0"/>
              </a:rPr>
              <a:t>Scuola Primaria Cornelia, 43 </a:t>
            </a:r>
            <a:r>
              <a:rPr lang="it-IT" sz="1600" dirty="0">
                <a:latin typeface="Comic Sans MS" pitchFamily="66" charset="0"/>
              </a:rPr>
              <a:t>ha partecipato al </a:t>
            </a:r>
            <a:r>
              <a:rPr lang="it-IT" sz="1600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Progetto </a:t>
            </a:r>
            <a:r>
              <a:rPr lang="it-IT" sz="1600" b="1" dirty="0" err="1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DE.SI.RE</a:t>
            </a:r>
            <a:r>
              <a:rPr lang="it-IT" sz="1600" dirty="0">
                <a:ln w="19050">
                  <a:solidFill>
                    <a:schemeClr val="tx1"/>
                  </a:solidFill>
                </a:ln>
                <a:latin typeface="Comic Sans MS" pitchFamily="66" charset="0"/>
              </a:rPr>
              <a:t>. </a:t>
            </a:r>
            <a:r>
              <a:rPr lang="it-IT" sz="1600" dirty="0">
                <a:latin typeface="Comic Sans MS" pitchFamily="66" charset="0"/>
              </a:rPr>
              <a:t>realizzato da ROMA CAPITALE attraverso gli </a:t>
            </a:r>
            <a:r>
              <a:rPr lang="it-IT" sz="1600" b="1" dirty="0">
                <a:latin typeface="Comic Sans MS" pitchFamily="66" charset="0"/>
              </a:rPr>
              <a:t>Assessorati </a:t>
            </a:r>
            <a:r>
              <a:rPr lang="it-IT" sz="1600" dirty="0">
                <a:latin typeface="Comic Sans MS" pitchFamily="66" charset="0"/>
              </a:rPr>
              <a:t>competenti e i relativi</a:t>
            </a:r>
            <a:r>
              <a:rPr lang="it-IT" sz="1600" b="1" dirty="0">
                <a:latin typeface="Comic Sans MS" pitchFamily="66" charset="0"/>
              </a:rPr>
              <a:t> Dipartimenti, </a:t>
            </a:r>
            <a:r>
              <a:rPr lang="it-IT" sz="1600" dirty="0">
                <a:latin typeface="Comic Sans MS" pitchFamily="66" charset="0"/>
              </a:rPr>
              <a:t>con il Patrocinio della </a:t>
            </a:r>
            <a:r>
              <a:rPr lang="it-IT" sz="1600" b="1" dirty="0">
                <a:latin typeface="Comic Sans MS" pitchFamily="66" charset="0"/>
              </a:rPr>
              <a:t>Consulta Cittadina </a:t>
            </a:r>
            <a:r>
              <a:rPr lang="it-IT" sz="1600" dirty="0">
                <a:latin typeface="Comic Sans MS" pitchFamily="66" charset="0"/>
              </a:rPr>
              <a:t>e l’intervento della </a:t>
            </a:r>
            <a:r>
              <a:rPr lang="it-IT" sz="1600" b="1" dirty="0">
                <a:latin typeface="Comic Sans MS" pitchFamily="66" charset="0"/>
              </a:rPr>
              <a:t>Federazione Ciclistica Italiana</a:t>
            </a:r>
            <a:r>
              <a:rPr lang="it-IT" sz="1600" dirty="0">
                <a:latin typeface="Comic Sans MS" pitchFamily="66" charset="0"/>
              </a:rPr>
              <a:t>. </a:t>
            </a:r>
          </a:p>
          <a:p>
            <a:pPr indent="457200" algn="just"/>
            <a:r>
              <a:rPr lang="it-IT" sz="1600" dirty="0">
                <a:latin typeface="Comic Sans MS" pitchFamily="66" charset="0"/>
              </a:rPr>
              <a:t>Il  Progetto ha come finalità la formazione delle nuove generazioni per la “</a:t>
            </a:r>
            <a:r>
              <a:rPr lang="it-IT" sz="1600" i="1" dirty="0">
                <a:latin typeface="Comic Sans MS" pitchFamily="66" charset="0"/>
              </a:rPr>
              <a:t>costruzione di una cultura della sicurezza stradale , del rispetto delle regole e della mobilità sostenibile.”</a:t>
            </a:r>
          </a:p>
          <a:p>
            <a:pPr indent="457200" algn="just"/>
            <a:endParaRPr lang="it-IT" sz="1600" i="1" dirty="0">
              <a:latin typeface="Comic Sans MS" pitchFamily="66" charset="0"/>
            </a:endParaRPr>
          </a:p>
        </p:txBody>
      </p:sp>
      <p:pic>
        <p:nvPicPr>
          <p:cNvPr id="10" name="Immagine 9" descr="IMG_3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0538">
            <a:off x="589248" y="6883683"/>
            <a:ext cx="2940167" cy="1650169"/>
          </a:xfrm>
          <a:prstGeom prst="rect">
            <a:avLst/>
          </a:prstGeom>
        </p:spPr>
      </p:pic>
      <p:pic>
        <p:nvPicPr>
          <p:cNvPr id="11" name="Immagine 10" descr="IMG_36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01612">
            <a:off x="3912530" y="6804614"/>
            <a:ext cx="2256251" cy="169218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76672" y="5220072"/>
            <a:ext cx="6120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LA FORMAZIONE</a:t>
            </a:r>
          </a:p>
          <a:p>
            <a:pPr indent="457200"/>
            <a:r>
              <a:rPr lang="it-IT" dirty="0">
                <a:latin typeface="Comic Sans MS" pitchFamily="66" charset="0"/>
              </a:rPr>
              <a:t>Gli alunni di tutte le classi della Scuola hanno potuto usufruire di 10 ore di </a:t>
            </a:r>
            <a:r>
              <a:rPr lang="it-IT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formazione</a:t>
            </a:r>
            <a:r>
              <a:rPr lang="it-IT" dirty="0">
                <a:latin typeface="Comic Sans MS" pitchFamily="66" charset="0"/>
              </a:rPr>
              <a:t> di cui 6 in aula e 4 di apprendimento pratico all’aperto.</a:t>
            </a:r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32657" y="2724553"/>
            <a:ext cx="61926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DECORO    SICUREZZA  RESILIENZA nella periferia romana</a:t>
            </a:r>
          </a:p>
        </p:txBody>
      </p:sp>
    </p:spTree>
  </p:cSld>
  <p:clrMapOvr>
    <a:masterClrMapping/>
  </p:clrMapOvr>
  <p:transition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76672" y="395536"/>
            <a:ext cx="5976664" cy="3354765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n w="28575">
                  <a:solidFill>
                    <a:schemeClr val="tx2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GIOCHI IN CORTILE</a:t>
            </a:r>
          </a:p>
          <a:p>
            <a:pPr indent="457200" algn="just"/>
            <a:endParaRPr lang="it-IT" dirty="0">
              <a:latin typeface="Comic Sans MS" pitchFamily="66" charset="0"/>
            </a:endParaRPr>
          </a:p>
          <a:p>
            <a:pPr indent="457200" algn="just"/>
            <a:r>
              <a:rPr lang="it-IT" dirty="0">
                <a:latin typeface="Comic Sans MS" pitchFamily="66" charset="0"/>
              </a:rPr>
              <a:t>Grazie all’intervento dei </a:t>
            </a:r>
            <a:r>
              <a:rPr lang="it-IT" dirty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Commissari Tecnici della </a:t>
            </a:r>
            <a:r>
              <a:rPr lang="it-IT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Federazione Ciclistica Nazionale</a:t>
            </a:r>
            <a:r>
              <a:rPr lang="it-IT" dirty="0">
                <a:latin typeface="Comic Sans MS" pitchFamily="66" charset="0"/>
              </a:rPr>
              <a:t>, il campo polivalente della scuola Cornelia si è trasformato, per un giorno, in una </a:t>
            </a:r>
            <a:r>
              <a:rPr lang="it-IT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pista ciclabile</a:t>
            </a:r>
            <a:r>
              <a:rPr lang="it-IT" dirty="0">
                <a:latin typeface="Comic Sans MS" pitchFamily="66" charset="0"/>
              </a:rPr>
              <a:t>, completa di tutta la </a:t>
            </a:r>
            <a:r>
              <a:rPr lang="it-IT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segnaletica stradale</a:t>
            </a:r>
            <a:r>
              <a:rPr lang="it-IT" dirty="0">
                <a:ln w="19050">
                  <a:solidFill>
                    <a:schemeClr val="tx1"/>
                  </a:solidFill>
                </a:ln>
                <a:solidFill>
                  <a:srgbClr val="4BF030"/>
                </a:solidFill>
                <a:latin typeface="Comic Sans MS" pitchFamily="66" charset="0"/>
              </a:rPr>
              <a:t>. </a:t>
            </a:r>
          </a:p>
          <a:p>
            <a:pPr indent="457200" algn="just"/>
            <a:r>
              <a:rPr lang="it-IT" dirty="0">
                <a:latin typeface="Comic Sans MS" pitchFamily="66" charset="0"/>
              </a:rPr>
              <a:t>Gli alunni, percorrendo con le bici fornite dalla Federazione Ciclistica il </a:t>
            </a:r>
            <a:r>
              <a:rPr lang="it-IT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circuito</a:t>
            </a:r>
            <a:r>
              <a:rPr lang="it-IT" dirty="0">
                <a:latin typeface="Comic Sans MS" pitchFamily="66" charset="0"/>
              </a:rPr>
              <a:t> creato ad hoc, hanno potuto mettere in pratica le </a:t>
            </a:r>
            <a:r>
              <a:rPr lang="it-IT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norme di sicurezza </a:t>
            </a:r>
            <a:r>
              <a:rPr lang="it-IT" dirty="0">
                <a:latin typeface="Comic Sans MS" pitchFamily="66" charset="0"/>
              </a:rPr>
              <a:t>apprese durante le lezioni in aula.</a:t>
            </a:r>
          </a:p>
        </p:txBody>
      </p:sp>
      <p:pic>
        <p:nvPicPr>
          <p:cNvPr id="6" name="Immagine 5" descr="IMG_3697.JPG"/>
          <p:cNvPicPr>
            <a:picLocks noChangeAspect="1"/>
          </p:cNvPicPr>
          <p:nvPr/>
        </p:nvPicPr>
        <p:blipFill>
          <a:blip r:embed="rId3" cstate="print"/>
          <a:srcRect l="3148" r="3299"/>
          <a:stretch>
            <a:fillRect/>
          </a:stretch>
        </p:blipFill>
        <p:spPr>
          <a:xfrm>
            <a:off x="332656" y="4283968"/>
            <a:ext cx="3168596" cy="1900932"/>
          </a:xfrm>
          <a:prstGeom prst="rect">
            <a:avLst/>
          </a:prstGeom>
        </p:spPr>
      </p:pic>
      <p:pic>
        <p:nvPicPr>
          <p:cNvPr id="7" name="Immagine 6" descr="IMG_3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92537">
            <a:off x="3466682" y="4397191"/>
            <a:ext cx="3068960" cy="1722454"/>
          </a:xfrm>
          <a:prstGeom prst="rect">
            <a:avLst/>
          </a:prstGeom>
        </p:spPr>
      </p:pic>
      <p:pic>
        <p:nvPicPr>
          <p:cNvPr id="8" name="Immagine 7" descr="IMG_3686.JPG"/>
          <p:cNvPicPr>
            <a:picLocks noChangeAspect="1"/>
          </p:cNvPicPr>
          <p:nvPr/>
        </p:nvPicPr>
        <p:blipFill>
          <a:blip r:embed="rId5" cstate="print"/>
          <a:srcRect l="16837"/>
          <a:stretch>
            <a:fillRect/>
          </a:stretch>
        </p:blipFill>
        <p:spPr>
          <a:xfrm rot="20989810">
            <a:off x="591561" y="6467530"/>
            <a:ext cx="2754654" cy="1859067"/>
          </a:xfrm>
          <a:prstGeom prst="rect">
            <a:avLst/>
          </a:prstGeom>
        </p:spPr>
      </p:pic>
      <p:pic>
        <p:nvPicPr>
          <p:cNvPr id="9" name="Immagine 8" descr="IMG_36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6156176"/>
            <a:ext cx="2492896" cy="2492896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05416"/>
          </a:xfrm>
        </p:spPr>
        <p:txBody>
          <a:bodyPr>
            <a:normAutofit fontScale="90000"/>
          </a:bodyPr>
          <a:lstStyle/>
          <a:p>
            <a:br>
              <a:rPr lang="it-IT" sz="3600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3600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GIOCANDO SI IMPARA</a:t>
            </a:r>
            <a:br>
              <a:rPr lang="it-IT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2" y="1403648"/>
            <a:ext cx="6172200" cy="6034617"/>
          </a:xfrm>
        </p:spPr>
        <p:txBody>
          <a:bodyPr/>
          <a:lstStyle/>
          <a:p>
            <a:pPr algn="ctr">
              <a:buNone/>
            </a:pPr>
            <a:endParaRPr lang="it-IT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it-IT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None/>
            </a:pPr>
            <a:endParaRPr lang="it-IT" sz="16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32656" y="971600"/>
            <a:ext cx="604867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Il coinvolgimento degli alunni è stato totale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</a:t>
            </a:r>
          </a:p>
        </p:txBody>
      </p:sp>
      <p:pic>
        <p:nvPicPr>
          <p:cNvPr id="7" name="Immagine 6" descr="IMG_3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6440">
            <a:off x="1094172" y="3866311"/>
            <a:ext cx="2304256" cy="1728192"/>
          </a:xfrm>
          <a:prstGeom prst="rect">
            <a:avLst/>
          </a:prstGeom>
        </p:spPr>
      </p:pic>
      <p:pic>
        <p:nvPicPr>
          <p:cNvPr id="9" name="Immagine 8" descr="RNJH6151.JPG"/>
          <p:cNvPicPr>
            <a:picLocks noChangeAspect="1"/>
          </p:cNvPicPr>
          <p:nvPr/>
        </p:nvPicPr>
        <p:blipFill>
          <a:blip r:embed="rId3" cstate="print"/>
          <a:srcRect l="2174" t="2899" r="2174" b="4348"/>
          <a:stretch>
            <a:fillRect/>
          </a:stretch>
        </p:blipFill>
        <p:spPr>
          <a:xfrm>
            <a:off x="620688" y="6660232"/>
            <a:ext cx="3024336" cy="2199517"/>
          </a:xfrm>
          <a:prstGeom prst="rect">
            <a:avLst/>
          </a:prstGeom>
        </p:spPr>
      </p:pic>
      <p:pic>
        <p:nvPicPr>
          <p:cNvPr id="10" name="Immagine 9" descr="HQWA49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1518">
            <a:off x="4218885" y="5429886"/>
            <a:ext cx="2160240" cy="3155907"/>
          </a:xfrm>
          <a:prstGeom prst="rect">
            <a:avLst/>
          </a:prstGeom>
        </p:spPr>
      </p:pic>
      <p:pic>
        <p:nvPicPr>
          <p:cNvPr id="11" name="Immagine 10" descr="IMG_36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132858">
            <a:off x="3926866" y="2355640"/>
            <a:ext cx="2676858" cy="1999381"/>
          </a:xfrm>
          <a:prstGeom prst="rect">
            <a:avLst/>
          </a:prstGeom>
        </p:spPr>
      </p:pic>
      <p:pic>
        <p:nvPicPr>
          <p:cNvPr id="12" name="Immagine 11" descr="IMG_3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656" y="1547664"/>
            <a:ext cx="3591297" cy="201561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 rot="20548560">
            <a:off x="273718" y="1671031"/>
            <a:ext cx="183294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 sono divertiti</a:t>
            </a:r>
          </a:p>
        </p:txBody>
      </p:sp>
      <p:sp>
        <p:nvSpPr>
          <p:cNvPr id="14" name="CasellaDiTesto 13"/>
          <p:cNvSpPr txBox="1"/>
          <p:nvPr/>
        </p:nvSpPr>
        <p:spPr>
          <a:xfrm rot="636908">
            <a:off x="1570570" y="3778595"/>
            <a:ext cx="2365403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Hanno dato il massimo</a:t>
            </a:r>
          </a:p>
        </p:txBody>
      </p:sp>
      <p:sp>
        <p:nvSpPr>
          <p:cNvPr id="15" name="CasellaDiTesto 14"/>
          <p:cNvSpPr txBox="1"/>
          <p:nvPr/>
        </p:nvSpPr>
        <p:spPr>
          <a:xfrm rot="1900514">
            <a:off x="4676362" y="1799819"/>
            <a:ext cx="1966533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Hanno ascoltato con interesse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60648" y="5724128"/>
            <a:ext cx="381642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…ma</a:t>
            </a:r>
            <a:r>
              <a:rPr lang="it-I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soprattutto hanno appreso i </a:t>
            </a:r>
            <a:r>
              <a:rPr lang="it-I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corretti comportamenti </a:t>
            </a:r>
            <a:r>
              <a:rPr lang="it-I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 tenere quando si va in </a:t>
            </a:r>
            <a:r>
              <a:rPr lang="it-I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bicicletta</a:t>
            </a:r>
            <a:r>
              <a:rPr lang="it-IT" dirty="0">
                <a:ln>
                  <a:solidFill>
                    <a:schemeClr val="tx1"/>
                  </a:solidFill>
                </a:ln>
                <a:solidFill>
                  <a:srgbClr val="99FF99"/>
                </a:solidFill>
              </a:rPr>
              <a:t>.</a:t>
            </a:r>
          </a:p>
        </p:txBody>
      </p:sp>
    </p:spTree>
  </p:cSld>
  <p:clrMapOvr>
    <a:masterClrMapping/>
  </p:clrMapOvr>
  <p:transition advTm="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 NOSTRI LAVORI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32656" y="1547664"/>
            <a:ext cx="6148064" cy="1944216"/>
          </a:xfrm>
          <a:prstGeom prst="rect">
            <a:avLst/>
          </a:prstGeom>
          <a:gradFill>
            <a:gsLst>
              <a:gs pos="0">
                <a:srgbClr val="99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Ogni classe ha prodotto dei </a:t>
            </a:r>
            <a:r>
              <a:rPr kumimoji="0" lang="it-IT" sz="1600" b="1" i="0" u="none" strike="noStrike" kern="120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disegni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per raccontare cosa c’è di bello e cosa non funziona nel proprio quartiere , dando così la propria immagine di città </a:t>
            </a:r>
            <a:r>
              <a:rPr kumimoji="0" lang="it-IT" sz="1600" b="1" i="0" u="none" strike="noStrike" kern="120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“sicura” e sostenibile”</a:t>
            </a:r>
            <a:r>
              <a:rPr kumimoji="0" lang="it-IT" sz="1600" b="1" i="0" u="none" strike="noStrike" kern="120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 </a:t>
            </a:r>
          </a:p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Il Progetto si concluderà nel mese di maggio con una giornata dedicata all</a:t>
            </a:r>
            <a:r>
              <a:rPr kumimoji="0" lang="it-IT" sz="1600" b="1" i="0" u="none" strike="noStrike" kern="120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4BF0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’</a:t>
            </a:r>
            <a:r>
              <a:rPr kumimoji="0" lang="it-IT" sz="1600" b="1" i="0" u="none" strike="noStrike" kern="120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evento finale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 alla </a:t>
            </a:r>
            <a:r>
              <a:rPr kumimoji="0" lang="it-IT" sz="1600" b="1" i="0" u="none" strike="noStrike" kern="120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mostra</a:t>
            </a:r>
            <a:r>
              <a:rPr kumimoji="0" lang="it-IT" sz="16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4BF03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dei lavori degli alunni delle scuole che vi hanno partecipato. </a:t>
            </a:r>
          </a:p>
        </p:txBody>
      </p:sp>
      <p:pic>
        <p:nvPicPr>
          <p:cNvPr id="11" name="Immagine 10" descr="HZQG5365.JPG"/>
          <p:cNvPicPr>
            <a:picLocks noChangeAspect="1"/>
          </p:cNvPicPr>
          <p:nvPr/>
        </p:nvPicPr>
        <p:blipFill>
          <a:blip r:embed="rId2" cstate="print"/>
          <a:srcRect l="12201" t="29000" r="16401" b="8001"/>
          <a:stretch>
            <a:fillRect/>
          </a:stretch>
        </p:blipFill>
        <p:spPr>
          <a:xfrm rot="992794">
            <a:off x="3163200" y="3836890"/>
            <a:ext cx="3240360" cy="2144356"/>
          </a:xfrm>
          <a:prstGeom prst="rect">
            <a:avLst/>
          </a:prstGeom>
        </p:spPr>
      </p:pic>
      <p:pic>
        <p:nvPicPr>
          <p:cNvPr id="13" name="Immagine 12" descr="IMG_4109.JPG"/>
          <p:cNvPicPr>
            <a:picLocks noChangeAspect="1"/>
          </p:cNvPicPr>
          <p:nvPr/>
        </p:nvPicPr>
        <p:blipFill>
          <a:blip r:embed="rId3" cstate="print"/>
          <a:srcRect l="2222" r="2222"/>
          <a:stretch>
            <a:fillRect/>
          </a:stretch>
        </p:blipFill>
        <p:spPr>
          <a:xfrm rot="20863813">
            <a:off x="409362" y="6775879"/>
            <a:ext cx="2631059" cy="2065075"/>
          </a:xfrm>
          <a:prstGeom prst="rect">
            <a:avLst/>
          </a:prstGeom>
        </p:spPr>
      </p:pic>
      <p:pic>
        <p:nvPicPr>
          <p:cNvPr id="14" name="Immagine 13" descr="IMG_4110.JPG"/>
          <p:cNvPicPr>
            <a:picLocks noChangeAspect="1"/>
          </p:cNvPicPr>
          <p:nvPr/>
        </p:nvPicPr>
        <p:blipFill>
          <a:blip r:embed="rId4" cstate="print"/>
          <a:srcRect t="5628" r="3513"/>
          <a:stretch>
            <a:fillRect/>
          </a:stretch>
        </p:blipFill>
        <p:spPr>
          <a:xfrm rot="6466717">
            <a:off x="3217993" y="6514617"/>
            <a:ext cx="2595464" cy="1903927"/>
          </a:xfrm>
          <a:prstGeom prst="rect">
            <a:avLst/>
          </a:prstGeom>
        </p:spPr>
      </p:pic>
      <p:pic>
        <p:nvPicPr>
          <p:cNvPr id="16" name="Immagine 15" descr="IFLY9089.JPG"/>
          <p:cNvPicPr>
            <a:picLocks noChangeAspect="1"/>
          </p:cNvPicPr>
          <p:nvPr/>
        </p:nvPicPr>
        <p:blipFill>
          <a:blip r:embed="rId5" cstate="print"/>
          <a:srcRect l="4762" t="1787" r="2381"/>
          <a:stretch>
            <a:fillRect/>
          </a:stretch>
        </p:blipFill>
        <p:spPr>
          <a:xfrm rot="20895074">
            <a:off x="694701" y="3548191"/>
            <a:ext cx="2180529" cy="3073148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quarta 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458"/>
          <a:stretch>
            <a:fillRect/>
          </a:stretch>
        </p:blipFill>
        <p:spPr>
          <a:xfrm>
            <a:off x="332656" y="467544"/>
            <a:ext cx="3600400" cy="255291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6" name="Immagine 5" descr="quinta B.JPG"/>
          <p:cNvPicPr>
            <a:picLocks noChangeAspect="1"/>
          </p:cNvPicPr>
          <p:nvPr/>
        </p:nvPicPr>
        <p:blipFill>
          <a:blip r:embed="rId3" cstate="print"/>
          <a:srcRect b="5289"/>
          <a:stretch>
            <a:fillRect/>
          </a:stretch>
        </p:blipFill>
        <p:spPr>
          <a:xfrm rot="6092351">
            <a:off x="3543154" y="1299713"/>
            <a:ext cx="3344197" cy="2375489"/>
          </a:xfrm>
          <a:prstGeom prst="rect">
            <a:avLst/>
          </a:prstGeom>
        </p:spPr>
      </p:pic>
      <p:pic>
        <p:nvPicPr>
          <p:cNvPr id="7" name="Immagine 6" descr="RNJH6151.JPG"/>
          <p:cNvPicPr>
            <a:picLocks noChangeAspect="1"/>
          </p:cNvPicPr>
          <p:nvPr/>
        </p:nvPicPr>
        <p:blipFill>
          <a:blip r:embed="rId4" cstate="print"/>
          <a:srcRect l="2841" t="3606" r="2178" b="6863"/>
          <a:stretch>
            <a:fillRect/>
          </a:stretch>
        </p:blipFill>
        <p:spPr>
          <a:xfrm rot="20151799">
            <a:off x="627521" y="3691312"/>
            <a:ext cx="3638533" cy="2572309"/>
          </a:xfrm>
          <a:prstGeom prst="rect">
            <a:avLst/>
          </a:prstGeom>
        </p:spPr>
      </p:pic>
      <p:pic>
        <p:nvPicPr>
          <p:cNvPr id="9" name="Immagine 8" descr="IMG_4110.JPG"/>
          <p:cNvPicPr>
            <a:picLocks noChangeAspect="1"/>
          </p:cNvPicPr>
          <p:nvPr/>
        </p:nvPicPr>
        <p:blipFill>
          <a:blip r:embed="rId5" cstate="print"/>
          <a:srcRect l="-25" t="9401" r="35300"/>
          <a:stretch>
            <a:fillRect/>
          </a:stretch>
        </p:blipFill>
        <p:spPr>
          <a:xfrm rot="6751240">
            <a:off x="3779320" y="5982552"/>
            <a:ext cx="2394272" cy="2513561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781-B3D7-4CFF-88D0-6D1D4C8DCCE3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5" name="Segnaposto contenuto 4" descr="AGIP57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68657">
            <a:off x="3773791" y="4380055"/>
            <a:ext cx="2546903" cy="3395870"/>
          </a:xfrm>
          <a:prstGeom prst="rect">
            <a:avLst/>
          </a:prstGeom>
        </p:spPr>
      </p:pic>
      <p:pic>
        <p:nvPicPr>
          <p:cNvPr id="6" name="Immagine 5" descr="OQUG2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1897">
            <a:off x="3603009" y="2022371"/>
            <a:ext cx="3003034" cy="2135908"/>
          </a:xfrm>
          <a:prstGeom prst="rect">
            <a:avLst/>
          </a:prstGeom>
        </p:spPr>
      </p:pic>
      <p:pic>
        <p:nvPicPr>
          <p:cNvPr id="7" name="Immagine 6" descr="TOLH8815.JPG"/>
          <p:cNvPicPr>
            <a:picLocks noChangeAspect="1"/>
          </p:cNvPicPr>
          <p:nvPr/>
        </p:nvPicPr>
        <p:blipFill>
          <a:blip r:embed="rId4" cstate="print"/>
          <a:srcRect t="9674" r="17450"/>
          <a:stretch>
            <a:fillRect/>
          </a:stretch>
        </p:blipFill>
        <p:spPr>
          <a:xfrm rot="20783396">
            <a:off x="714443" y="3772337"/>
            <a:ext cx="2591838" cy="3781339"/>
          </a:xfrm>
          <a:prstGeom prst="rect">
            <a:avLst/>
          </a:prstGeom>
        </p:spPr>
      </p:pic>
      <p:pic>
        <p:nvPicPr>
          <p:cNvPr id="10" name="Immagine 9" descr="HHFL9104.JPG"/>
          <p:cNvPicPr>
            <a:picLocks noChangeAspect="1"/>
          </p:cNvPicPr>
          <p:nvPr/>
        </p:nvPicPr>
        <p:blipFill>
          <a:blip r:embed="rId5" cstate="print"/>
          <a:srcRect t="5785" r="1736"/>
          <a:stretch>
            <a:fillRect/>
          </a:stretch>
        </p:blipFill>
        <p:spPr>
          <a:xfrm rot="20887874">
            <a:off x="331988" y="503434"/>
            <a:ext cx="3404382" cy="244806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64704" y="7380312"/>
            <a:ext cx="5400600" cy="1200329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28575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it-IT" sz="2400" b="1" dirty="0">
                <a:ln w="1905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Le classi della Scuola primaria via Cornelia 43</a:t>
            </a:r>
          </a:p>
          <a:p>
            <a:pPr algn="ctr"/>
            <a:r>
              <a:rPr lang="it-IT" sz="2400" b="1" dirty="0">
                <a:ln w="1905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IC via Ormea - Roma</a:t>
            </a:r>
          </a:p>
        </p:txBody>
      </p:sp>
    </p:spTree>
  </p:cSld>
  <p:clrMapOvr>
    <a:masterClrMapping/>
  </p:clrMapOvr>
  <p:transition advTm="5000">
    <p:dissolv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</TotalTime>
  <Words>323</Words>
  <Application>Microsoft Office PowerPoint</Application>
  <PresentationFormat>Presentazione su schermo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Tema di Office</vt:lpstr>
      <vt:lpstr>TUTTI IN BICICLETTA CON…</vt:lpstr>
      <vt:lpstr>Presentazione standard di PowerPoint</vt:lpstr>
      <vt:lpstr> GIOCANDO SI IMPARA </vt:lpstr>
      <vt:lpstr>I NOSTRI LAVORI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L’ORTO VA A SCUOLA</dc:title>
  <dc:creator>Utente</dc:creator>
  <cp:lastModifiedBy>giuseppe russo</cp:lastModifiedBy>
  <cp:revision>256</cp:revision>
  <dcterms:created xsi:type="dcterms:W3CDTF">2015-11-17T17:10:01Z</dcterms:created>
  <dcterms:modified xsi:type="dcterms:W3CDTF">2019-05-08T07:07:56Z</dcterms:modified>
</cp:coreProperties>
</file>